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/>
              <a:t>9/5/2018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794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9/5/2018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156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8E61D-D431-422C-9764-11DAFE33AB63}" type="datetimeFigureOut">
              <a:rPr lang="en-US" smtClean="0"/>
              <a:t>9/5/2018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509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9/5/2018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479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9/5/2018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120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9/5/2018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651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9/5/2018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446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9/5/2018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252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9/5/2018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773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9/5/2018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632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9/5/2018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031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9/5/2018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608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977" y="1415032"/>
            <a:ext cx="7790759" cy="372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7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2704" y="1770819"/>
            <a:ext cx="8144134" cy="137307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 smtClean="0"/>
              <a:t>IMPACT OF THE </a:t>
            </a:r>
            <a:r>
              <a:rPr lang="en-US" b="1" dirty="0" err="1" smtClean="0"/>
              <a:t>NatRisk</a:t>
            </a:r>
            <a:r>
              <a:rPr lang="en-US" b="1" dirty="0" smtClean="0"/>
              <a:t> PROJECT AT UNIVERSITY OF BANJA </a:t>
            </a:r>
            <a:r>
              <a:rPr lang="en-US" b="1" dirty="0"/>
              <a:t>LUKA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" y="3467100"/>
            <a:ext cx="3562350" cy="3390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450" y="3714750"/>
            <a:ext cx="363855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89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17" y="1662891"/>
            <a:ext cx="10985929" cy="3599316"/>
          </a:xfrm>
        </p:spPr>
        <p:txBody>
          <a:bodyPr/>
          <a:lstStyle/>
          <a:p>
            <a:pPr algn="just"/>
            <a:r>
              <a:rPr lang="en-US" dirty="0" smtClean="0"/>
              <a:t>BANJA LUKA UNIVERSITY – OVER 70 MASTER STUDY PR. – 20 000 STUDENTS (over 100 tempus project since 1995-2015, 10 Erasmus project at the moment)</a:t>
            </a:r>
          </a:p>
          <a:p>
            <a:pPr algn="just"/>
            <a:r>
              <a:rPr lang="en-US" dirty="0" smtClean="0"/>
              <a:t>FIRST STUDY PR. ON NATURAL DISASTER RISK ISSUES (over 1000 km of river flows, drought issues in area of </a:t>
            </a:r>
            <a:r>
              <a:rPr lang="en-US" dirty="0" err="1" smtClean="0"/>
              <a:t>Semberija</a:t>
            </a:r>
            <a:r>
              <a:rPr lang="en-US" dirty="0" smtClean="0"/>
              <a:t>, </a:t>
            </a:r>
            <a:r>
              <a:rPr lang="en-US" dirty="0" err="1" smtClean="0"/>
              <a:t>Posavina</a:t>
            </a:r>
            <a:r>
              <a:rPr lang="en-US" dirty="0" smtClean="0"/>
              <a:t>, </a:t>
            </a:r>
            <a:r>
              <a:rPr lang="en-US" dirty="0" err="1" smtClean="0"/>
              <a:t>Lijevce</a:t>
            </a:r>
            <a:r>
              <a:rPr lang="en-US" dirty="0" smtClean="0"/>
              <a:t> </a:t>
            </a:r>
            <a:r>
              <a:rPr lang="en-US" dirty="0" err="1" smtClean="0"/>
              <a:t>polje</a:t>
            </a:r>
            <a:r>
              <a:rPr lang="en-US" dirty="0" smtClean="0"/>
              <a:t>, fires in Herzegovina, landslides in Krajina </a:t>
            </a:r>
            <a:r>
              <a:rPr lang="en-US" dirty="0" err="1" smtClean="0"/>
              <a:t>Birac</a:t>
            </a:r>
            <a:r>
              <a:rPr lang="en-US" dirty="0" smtClean="0"/>
              <a:t> area)</a:t>
            </a:r>
          </a:p>
          <a:p>
            <a:endParaRPr lang="en-US" dirty="0"/>
          </a:p>
        </p:txBody>
      </p:sp>
      <p:pic>
        <p:nvPicPr>
          <p:cNvPr id="4" name="Picture 3" descr="http://www.dnevne.rs/wp-content/uploads/2014/05/Mapa-poplava-dnevne-600x40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872" y="4170218"/>
            <a:ext cx="4128655" cy="2712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Rezultat slika za zemljotres u srpskoj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06" y="4170218"/>
            <a:ext cx="3836985" cy="268778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984811" y="506599"/>
            <a:ext cx="102240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smtClean="0"/>
              <a:t>EDUCATIONAL  AND SCIENTIFIC INFLUENCE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9201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VISIBILITY IN MED</a:t>
            </a:r>
            <a:r>
              <a:rPr lang="en-US" dirty="0" smtClean="0"/>
              <a:t>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503" y="1464036"/>
            <a:ext cx="10881297" cy="3599316"/>
          </a:xfrm>
        </p:spPr>
        <p:txBody>
          <a:bodyPr/>
          <a:lstStyle/>
          <a:p>
            <a:pPr algn="just"/>
            <a:r>
              <a:rPr lang="en-US" dirty="0" smtClean="0"/>
              <a:t>2 REPORTAGE BY NATIONAL TV ON NATRISK ACTIV. ON BANJA LUKA UNIVERSITY</a:t>
            </a:r>
          </a:p>
          <a:p>
            <a:pPr algn="just"/>
            <a:r>
              <a:rPr lang="en-US" dirty="0" smtClean="0"/>
              <a:t>TWO EVENTS CONSIDERING STUDENTS AN PUBLIC SECTOR (grade 4.8).</a:t>
            </a:r>
          </a:p>
          <a:p>
            <a:pPr algn="just"/>
            <a:r>
              <a:rPr lang="en-US" dirty="0" smtClean="0"/>
              <a:t>BIG INTEREST OF STUDENTS (we raised quote from 15 to 30 students)</a:t>
            </a:r>
          </a:p>
          <a:p>
            <a:pPr algn="just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06008"/>
            <a:ext cx="4133850" cy="2914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130" y="3587039"/>
            <a:ext cx="3941319" cy="2952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3729" y="3606008"/>
            <a:ext cx="3450121" cy="320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26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DIVERGENCE OF FACULTIES AND INSTITUTIONS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COOPERATION WITH FACULTY OF NATURAL SCIENCE ANG FACULTY OF CIVIL ENGINEERING.</a:t>
            </a:r>
          </a:p>
          <a:p>
            <a:r>
              <a:rPr lang="en-US" dirty="0" smtClean="0"/>
              <a:t>CIVIL PROTECTION SERVICE (contract)</a:t>
            </a:r>
          </a:p>
          <a:p>
            <a:r>
              <a:rPr lang="en-US" dirty="0" smtClean="0"/>
              <a:t>MOUNTAIN RESQUE SERVICE</a:t>
            </a:r>
          </a:p>
          <a:p>
            <a:r>
              <a:rPr lang="en-US" dirty="0" smtClean="0"/>
              <a:t>METEREOLOGICAL INSTITUTE OF R. SRPSKA (contract).</a:t>
            </a:r>
          </a:p>
          <a:p>
            <a:pPr algn="just"/>
            <a:r>
              <a:rPr lang="en-US" dirty="0" smtClean="0"/>
              <a:t>MINISTRY OF INTERIOR (majority number of our students are employed in Ministry)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94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FINANCIAL AND MATERIAL INFLUENCE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88 000 euros is amount of grant of </a:t>
            </a:r>
            <a:r>
              <a:rPr lang="en-US" dirty="0" err="1" smtClean="0"/>
              <a:t>NatRis</a:t>
            </a:r>
            <a:r>
              <a:rPr lang="en-US" dirty="0" smtClean="0"/>
              <a:t> project.</a:t>
            </a:r>
          </a:p>
          <a:p>
            <a:r>
              <a:rPr lang="en-US" dirty="0" smtClean="0"/>
              <a:t>We received 12 000 (2 instalment) + 28 000 euros for public procurement of equipment, software and books.</a:t>
            </a:r>
          </a:p>
          <a:p>
            <a:r>
              <a:rPr lang="en-US" dirty="0" smtClean="0"/>
              <a:t>45 % OF TOTAL AMOUNT IS SPENT (DUE TO LEGAL TRANSOFRMATION SCHOOL OF MINISTRY OF INTERIOR INTO FACULTY OF SECURITY SCIENCE AND ELECTION OF RECTOR - unexpected). </a:t>
            </a:r>
            <a:endParaRPr lang="en-US" dirty="0"/>
          </a:p>
          <a:p>
            <a:r>
              <a:rPr lang="en-US" dirty="0" smtClean="0"/>
              <a:t>35 </a:t>
            </a:r>
            <a:r>
              <a:rPr lang="en-US" dirty="0" err="1" smtClean="0"/>
              <a:t>piecesof</a:t>
            </a:r>
            <a:r>
              <a:rPr lang="en-US" dirty="0" smtClean="0"/>
              <a:t> PCs and laptops, printers, smart board, software. </a:t>
            </a:r>
          </a:p>
          <a:p>
            <a:r>
              <a:rPr lang="en-US" dirty="0" smtClean="0"/>
              <a:t>50 books etc.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6174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EXPERIENCE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1035145" cy="4351338"/>
          </a:xfrm>
        </p:spPr>
        <p:txBody>
          <a:bodyPr/>
          <a:lstStyle/>
          <a:p>
            <a:r>
              <a:rPr lang="en-US" dirty="0" smtClean="0"/>
              <a:t>15 PEOPLE ARE INVOLVED </a:t>
            </a:r>
          </a:p>
          <a:p>
            <a:r>
              <a:rPr lang="en-US" dirty="0" smtClean="0"/>
              <a:t>PROCEDURE OF WRITING ELABORATE, </a:t>
            </a:r>
            <a:r>
              <a:rPr lang="en-US" dirty="0" smtClean="0"/>
              <a:t>DISSEMINATION, ACCREDITATION </a:t>
            </a:r>
            <a:r>
              <a:rPr lang="en-US" dirty="0" smtClean="0"/>
              <a:t>OF ST.PR….</a:t>
            </a:r>
          </a:p>
          <a:p>
            <a:r>
              <a:rPr lang="en-US" dirty="0" smtClean="0"/>
              <a:t>WE WERE AT 6 PROJECT MEETING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12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063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SMS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745" y="1368425"/>
            <a:ext cx="10515600" cy="4351338"/>
          </a:xfrm>
        </p:spPr>
        <p:txBody>
          <a:bodyPr/>
          <a:lstStyle/>
          <a:p>
            <a:r>
              <a:rPr lang="en-US" smtClean="0"/>
              <a:t>RULEBOOK </a:t>
            </a:r>
            <a:r>
              <a:rPr lang="en-US" dirty="0" smtClean="0"/>
              <a:t>FOR MOBILITY OF STUDENTS AND STAFF WAS ADOPTED IN DECEMBER OF 2017.</a:t>
            </a:r>
          </a:p>
          <a:p>
            <a:r>
              <a:rPr lang="en-US" dirty="0" smtClean="0"/>
              <a:t>ACT ON INTERNALISATION WAS ADOPTED ON DECEMBER 2017.</a:t>
            </a:r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422801"/>
              </p:ext>
            </p:extLst>
          </p:nvPr>
        </p:nvGraphicFramePr>
        <p:xfrm>
          <a:off x="2796886" y="2883117"/>
          <a:ext cx="5600700" cy="18274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9555">
                  <a:extLst>
                    <a:ext uri="{9D8B030D-6E8A-4147-A177-3AD203B41FA5}">
                      <a16:colId xmlns:a16="http://schemas.microsoft.com/office/drawing/2014/main" val="2135940274"/>
                    </a:ext>
                  </a:extLst>
                </a:gridCol>
                <a:gridCol w="1591945">
                  <a:extLst>
                    <a:ext uri="{9D8B030D-6E8A-4147-A177-3AD203B41FA5}">
                      <a16:colId xmlns:a16="http://schemas.microsoft.com/office/drawing/2014/main" val="2444117927"/>
                    </a:ext>
                  </a:extLst>
                </a:gridCol>
                <a:gridCol w="1207135">
                  <a:extLst>
                    <a:ext uri="{9D8B030D-6E8A-4147-A177-3AD203B41FA5}">
                      <a16:colId xmlns:a16="http://schemas.microsoft.com/office/drawing/2014/main" val="672189338"/>
                    </a:ext>
                  </a:extLst>
                </a:gridCol>
                <a:gridCol w="1282065">
                  <a:extLst>
                    <a:ext uri="{9D8B030D-6E8A-4147-A177-3AD203B41FA5}">
                      <a16:colId xmlns:a16="http://schemas.microsoft.com/office/drawing/2014/main" val="2016405640"/>
                    </a:ext>
                  </a:extLst>
                </a:gridCol>
              </a:tblGrid>
              <a:tr h="365486">
                <a:tc>
                  <a:txBody>
                    <a:bodyPr/>
                    <a:lstStyle/>
                    <a:p>
                      <a:pPr marL="0" marR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Salje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Prima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Broj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Trajanje, dana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val="3900155985"/>
                  </a:ext>
                </a:extLst>
              </a:tr>
              <a:tr h="365486">
                <a:tc>
                  <a:txBody>
                    <a:bodyPr/>
                    <a:lstStyle/>
                    <a:p>
                      <a:pPr marL="0" marR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UNIBL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KPA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val="3921237594"/>
                  </a:ext>
                </a:extLst>
              </a:tr>
              <a:tr h="365486">
                <a:tc>
                  <a:txBody>
                    <a:bodyPr/>
                    <a:lstStyle/>
                    <a:p>
                      <a:pPr marL="0" marR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UPKM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UNIBL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val="1357414581"/>
                  </a:ext>
                </a:extLst>
              </a:tr>
              <a:tr h="365486">
                <a:tc>
                  <a:txBody>
                    <a:bodyPr/>
                    <a:lstStyle/>
                    <a:p>
                      <a:pPr marL="0" marR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UNIBL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OE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val="2122006727"/>
                  </a:ext>
                </a:extLst>
              </a:tr>
              <a:tr h="365486">
                <a:tc>
                  <a:txBody>
                    <a:bodyPr/>
                    <a:lstStyle/>
                    <a:p>
                      <a:pPr marL="0" marR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TCASU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UNIBL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val="926500902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498014"/>
              </p:ext>
            </p:extLst>
          </p:nvPr>
        </p:nvGraphicFramePr>
        <p:xfrm>
          <a:off x="2796886" y="5027458"/>
          <a:ext cx="5600700" cy="14980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0564">
                  <a:extLst>
                    <a:ext uri="{9D8B030D-6E8A-4147-A177-3AD203B41FA5}">
                      <a16:colId xmlns:a16="http://schemas.microsoft.com/office/drawing/2014/main" val="2179548622"/>
                    </a:ext>
                  </a:extLst>
                </a:gridCol>
                <a:gridCol w="1184315">
                  <a:extLst>
                    <a:ext uri="{9D8B030D-6E8A-4147-A177-3AD203B41FA5}">
                      <a16:colId xmlns:a16="http://schemas.microsoft.com/office/drawing/2014/main" val="1105397828"/>
                    </a:ext>
                  </a:extLst>
                </a:gridCol>
                <a:gridCol w="1389155">
                  <a:extLst>
                    <a:ext uri="{9D8B030D-6E8A-4147-A177-3AD203B41FA5}">
                      <a16:colId xmlns:a16="http://schemas.microsoft.com/office/drawing/2014/main" val="4217454953"/>
                    </a:ext>
                  </a:extLst>
                </a:gridCol>
                <a:gridCol w="1476666">
                  <a:extLst>
                    <a:ext uri="{9D8B030D-6E8A-4147-A177-3AD203B41FA5}">
                      <a16:colId xmlns:a16="http://schemas.microsoft.com/office/drawing/2014/main" val="3427871226"/>
                    </a:ext>
                  </a:extLst>
                </a:gridCol>
              </a:tblGrid>
              <a:tr h="374508">
                <a:tc>
                  <a:txBody>
                    <a:bodyPr/>
                    <a:lstStyle/>
                    <a:p>
                      <a:pPr marL="0" marR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Salje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Prima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Broj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Trajanje, mjeseci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val="1541599561"/>
                  </a:ext>
                </a:extLst>
              </a:tr>
              <a:tr h="374508">
                <a:tc>
                  <a:txBody>
                    <a:bodyPr/>
                    <a:lstStyle/>
                    <a:p>
                      <a:pPr marL="0" marR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KPA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UNIBL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val="2579849175"/>
                  </a:ext>
                </a:extLst>
              </a:tr>
              <a:tr h="374508">
                <a:tc>
                  <a:txBody>
                    <a:bodyPr/>
                    <a:lstStyle/>
                    <a:p>
                      <a:pPr marL="0" marR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UNIBL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KPA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val="1301367337"/>
                  </a:ext>
                </a:extLst>
              </a:tr>
              <a:tr h="374508">
                <a:tc>
                  <a:txBody>
                    <a:bodyPr/>
                    <a:lstStyle/>
                    <a:p>
                      <a:pPr marL="0" marR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UNIBL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OE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val="24258011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557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</TotalTime>
  <Words>331</Words>
  <Application>Microsoft Office PowerPoint</Application>
  <PresentationFormat>Widescreen</PresentationFormat>
  <Paragraphs>63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  IMPACT OF THE NatRisk PROJECT AT UNIVERSITY OF BANJA LUKA</vt:lpstr>
      <vt:lpstr>PowerPoint Presentation</vt:lpstr>
      <vt:lpstr>VISIBILITY IN MEDIA</vt:lpstr>
      <vt:lpstr>DIVERGENCE OF FACULTIES AND INSTITUTIONS</vt:lpstr>
      <vt:lpstr>FINANCIAL AND MATERIAL INFLUENCE</vt:lpstr>
      <vt:lpstr>EXPERIENCE</vt:lpstr>
      <vt:lpstr>SMS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 OF THE NATRISK PROJECT AT BANJA LUKA UNIVERSITY</dc:title>
  <dc:creator>Windows User</dc:creator>
  <cp:lastModifiedBy>Windows User</cp:lastModifiedBy>
  <cp:revision>16</cp:revision>
  <dcterms:created xsi:type="dcterms:W3CDTF">2018-09-05T06:28:50Z</dcterms:created>
  <dcterms:modified xsi:type="dcterms:W3CDTF">2018-09-05T07:34:26Z</dcterms:modified>
</cp:coreProperties>
</file>